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8"/>
  </p:notesMasterIdLst>
  <p:sldIdLst>
    <p:sldId id="256" r:id="rId2"/>
    <p:sldId id="270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71" r:id="rId14"/>
    <p:sldId id="267" r:id="rId15"/>
    <p:sldId id="269" r:id="rId16"/>
    <p:sldId id="268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660"/>
  </p:normalViewPr>
  <p:slideViewPr>
    <p:cSldViewPr snapToGrid="0">
      <p:cViewPr varScale="1">
        <p:scale>
          <a:sx n="40" d="100"/>
          <a:sy n="40" d="100"/>
        </p:scale>
        <p:origin x="34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66F51-567E-43C4-B620-1AFCD30E93E2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D808F-B19C-4994-8853-BE2353D3E5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3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Välkommna</a:t>
            </a:r>
            <a:r>
              <a:rPr lang="sv-SE" dirty="0"/>
              <a:t>!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8D808F-B19C-4994-8853-BE2353D3E5F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31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ED6C08-56BF-C044-A058-A01E0597A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20C3546-2754-53E4-413B-2B6B16D7C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29A226-23B6-2617-239D-31140E7B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98BBFC-2B5C-41C5-47B4-F2385A23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8C9D3C-089D-CBAA-6276-7C23C11D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0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948505-78D6-1258-00CC-37EC9615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5D44173-DB44-DE08-B203-1E6EDC9D7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2DBD2E1-D069-9966-776F-607BF6C7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05519D-43AF-86CB-5B16-D052B2C0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D7C654-FABD-00DD-6649-CAC9506F3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48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0FB02EE-2B49-FF36-2485-27E2DDA15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CD9B3C3-75C4-55E2-26E0-D71D5B3BF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E865C-A5F0-853F-5E71-309C7F94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107C054-C719-3D5B-8C90-07BC8BAB6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3A2844-604B-CDF0-48E4-4A65CA9A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41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E562C2-C75C-AD5E-202A-918192F5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546481-ABD6-03E7-BF97-BF561072F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C6203A-1F42-3998-A68A-4C2DA316D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898B66-763F-A21A-C122-A3711711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AC4CDA-392C-C6E8-83E5-6ACBB46FE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530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700712-D609-41EA-F16D-04C2D382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F2AF28-283C-2091-8DE5-CD8EF0483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46279F-F4CA-FFA4-76C3-CD8D989C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0AA041-55D1-1997-B75E-AD3A51DE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AD7167-C935-5649-9424-9C5B9063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745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5C569-D528-A571-37B1-B4BA90AA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8DDA9A-1DC6-3474-0024-59998C89E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A10AAAC-E8A0-D26A-4B10-B6A9846F8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56B8916-1349-9E23-1102-F258267D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7EC6A1-D7C4-67FB-BABE-473EBE1F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C56B36-4F69-5102-ED0E-F18A6DFE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29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4CB274-A396-8074-084F-82671787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A9D1D2B-F569-D241-DAC9-83ADA7242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BB36B7-B1CC-C068-2359-67A681D54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66466FE-DC04-A1EA-14A9-47046DCDE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248ED6F-F048-E62B-97A6-0313E1DA2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351DA40-B9FE-200A-E419-D44C34A7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0C96D98-9D5B-9A5D-A1E0-6EB3BD34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2514AE0-62BA-0A01-C57A-03402EAB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98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A23E6A-F835-2ADB-9A2F-4F327486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0449916-A115-DDDF-1FDB-38D3A2A8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24D897-94EE-E902-74B8-2F40190F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19EE8C-7CA0-CF6C-E3BE-B886ED90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56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CE065EF-5428-50BB-6A0D-E87A035B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0B932CF-EC77-54D3-1589-6B19C6E0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1C6BDF5-2A03-E5B9-CE2D-BED878B4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76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5035CD-2E0D-8208-EACE-50B92D1E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CF311C-66D8-966D-F018-561F4B069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7144662-8EA1-1276-3C59-A6B498AA5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FC1154-6D26-A118-6238-E8386385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6638A5-BE5E-2F79-D2DD-099BAE96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776E59-ABDF-24BD-11BF-451690F4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6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FC7DC1-8D8A-9723-B24A-C0EED989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DCFBB17-F4C6-1320-DCD0-4C0BB1A29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D2A6811-0764-9411-2538-435EE4064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B5BC16-ED82-13BA-0A33-3B68B2B01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C5DE02-B499-F0D2-2E41-4F69C804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B0EBDB-EFBD-98F3-C461-509E61F4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82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7BF848-FB44-41EB-466F-CF7208A3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BB25CB3-D0E5-32AD-FD7E-C7FD2CB5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BA5555-5557-C11A-B7C1-C619D07B0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D4B1-AA6F-4F3C-AB1C-38EA3718283E}" type="datetimeFigureOut">
              <a:rPr lang="sv-SE" smtClean="0"/>
              <a:t>2024-01-28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154B1-3FFD-774A-CFBA-57ACAEF735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C8F7AC-5645-0653-1D49-DE363A346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0C22-0330-4DA5-8FDF-FCEC6E1B5D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592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C4C5E2-9D6F-2972-7A04-149524316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9902"/>
          </a:xfrm>
        </p:spPr>
        <p:txBody>
          <a:bodyPr>
            <a:normAutofit/>
          </a:bodyPr>
          <a:lstStyle/>
          <a:p>
            <a:r>
              <a:rPr lang="sv-SE" dirty="0"/>
              <a:t>BRF Finnsnäshöjden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09A758C-5BE4-9157-4FB9-03EC94135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9144000" cy="2514600"/>
          </a:xfrm>
        </p:spPr>
        <p:txBody>
          <a:bodyPr>
            <a:normAutofit fontScale="92500" lnSpcReduction="20000"/>
          </a:bodyPr>
          <a:lstStyle/>
          <a:p>
            <a:r>
              <a:rPr lang="sv-SE" sz="6600" dirty="0"/>
              <a:t>Värmeprojektet</a:t>
            </a:r>
          </a:p>
          <a:p>
            <a:endParaRPr lang="sv-SE" sz="3800" dirty="0"/>
          </a:p>
          <a:p>
            <a:r>
              <a:rPr lang="sv-SE" sz="4000" dirty="0"/>
              <a:t>Ett informationsmöte om </a:t>
            </a:r>
          </a:p>
          <a:p>
            <a:r>
              <a:rPr lang="sv-SE" sz="4000" dirty="0"/>
              <a:t>tänkbara värmesystem!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9887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3C04CB-412D-A54A-75AB-D90C72671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42452"/>
            <a:ext cx="10515600" cy="1061883"/>
          </a:xfrm>
        </p:spPr>
        <p:txBody>
          <a:bodyPr>
            <a:normAutofit/>
          </a:bodyPr>
          <a:lstStyle/>
          <a:p>
            <a:r>
              <a:rPr lang="sv-SE" dirty="0"/>
              <a:t>Ekonomi: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265125-9425-08BB-8777-4945314A7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504335"/>
            <a:ext cx="10515600" cy="4585316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1. Byta till samma system som idag			  5 375 000:-</a:t>
            </a:r>
          </a:p>
          <a:p>
            <a:r>
              <a:rPr lang="sv-SE" dirty="0"/>
              <a:t>2. Centralvärme (Fjärrvärme) med vattenslinga		 21 683 750:-</a:t>
            </a:r>
          </a:p>
          <a:p>
            <a:r>
              <a:rPr lang="sv-SE" dirty="0"/>
              <a:t>3. Centralvärme (Fjärrvärme) med radiatorer		 21 598 750:-</a:t>
            </a:r>
          </a:p>
          <a:p>
            <a:endParaRPr lang="sv-SE" dirty="0"/>
          </a:p>
          <a:p>
            <a:r>
              <a:rPr lang="sv-SE" b="1" dirty="0"/>
              <a:t>Osäkra faktorer:</a:t>
            </a:r>
          </a:p>
          <a:p>
            <a:r>
              <a:rPr lang="sv-SE" dirty="0"/>
              <a:t>- Framtida ränta?</a:t>
            </a:r>
          </a:p>
          <a:p>
            <a:r>
              <a:rPr lang="sv-SE" dirty="0"/>
              <a:t>- Framtida energipriser för el och fjärrvärme? </a:t>
            </a:r>
          </a:p>
          <a:p>
            <a:r>
              <a:rPr lang="sv-SE" dirty="0"/>
              <a:t>- Möjlighet till bidrag för energiomställning?</a:t>
            </a:r>
          </a:p>
          <a:p>
            <a:r>
              <a:rPr lang="sv-SE" dirty="0"/>
              <a:t>- Påverkan på lägenheternas framtida värde?</a:t>
            </a:r>
          </a:p>
          <a:p>
            <a:endParaRPr lang="sv-SE" dirty="0"/>
          </a:p>
          <a:p>
            <a:r>
              <a:rPr lang="sv-SE" b="1" dirty="0"/>
              <a:t>För att ”räkna hem” alternativ 2 och 3 krävs ett lägre energipris på fjärrvärme jämfört med el per kWh.</a:t>
            </a:r>
          </a:p>
          <a:p>
            <a:endParaRPr lang="sv-SE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795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6C9550-8558-57B6-C1D1-E31ACCA70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8924"/>
            <a:ext cx="10515600" cy="999857"/>
          </a:xfrm>
        </p:spPr>
        <p:txBody>
          <a:bodyPr>
            <a:normAutofit/>
          </a:bodyPr>
          <a:lstStyle/>
          <a:p>
            <a:r>
              <a:rPr lang="sv-SE" dirty="0"/>
              <a:t>Exempel: Totalkostnad för en 3:a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425DED-DE57-C3A0-87C1-DE3B18137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358780"/>
            <a:ext cx="10515600" cy="5212935"/>
          </a:xfrm>
        </p:spPr>
        <p:txBody>
          <a:bodyPr>
            <a:normAutofit fontScale="92500" lnSpcReduction="10000"/>
          </a:bodyPr>
          <a:lstStyle/>
          <a:p>
            <a:r>
              <a:rPr lang="sv-SE" b="1" dirty="0"/>
              <a:t>För att kunna jämföra förslagen måste totalkostnaden för investeringen och energi slås samman!</a:t>
            </a:r>
          </a:p>
          <a:p>
            <a:endParaRPr lang="sv-SE" dirty="0"/>
          </a:p>
          <a:p>
            <a:r>
              <a:rPr lang="sv-SE" b="1" dirty="0"/>
              <a:t>Nuläge:</a:t>
            </a:r>
          </a:p>
          <a:p>
            <a:r>
              <a:rPr lang="sv-SE" dirty="0"/>
              <a:t>Energikostnad för el = 2073:- / månad för värme och varmvatten. </a:t>
            </a:r>
          </a:p>
          <a:p>
            <a:endParaRPr lang="sv-SE" dirty="0"/>
          </a:p>
          <a:p>
            <a:r>
              <a:rPr lang="sv-SE" dirty="0"/>
              <a:t>Ränta 3%, Elpris 2,82 kr/kWh, Fjärrvärme 1.02 kr/ kWh</a:t>
            </a:r>
          </a:p>
          <a:p>
            <a:r>
              <a:rPr lang="sv-SE" b="1" dirty="0"/>
              <a:t>Ny lösning:</a:t>
            </a:r>
            <a:r>
              <a:rPr lang="sv-SE" dirty="0"/>
              <a:t>	Kapitalkostnad:		Energi:		Total:</a:t>
            </a:r>
          </a:p>
          <a:p>
            <a:r>
              <a:rPr lang="sv-SE" dirty="0"/>
              <a:t>Förslag 1:	349:-			2073:-		2422:-		kr/månad</a:t>
            </a:r>
          </a:p>
          <a:p>
            <a:r>
              <a:rPr lang="sv-SE" dirty="0"/>
              <a:t>Förslag 2:	1243:-			1132:-		2375:-		kr/månad</a:t>
            </a:r>
          </a:p>
          <a:p>
            <a:r>
              <a:rPr lang="sv-SE" dirty="0"/>
              <a:t>Förslag 3:	1007:-			1132:-		2139:-		kr/månad</a:t>
            </a:r>
          </a:p>
          <a:p>
            <a:endParaRPr lang="sv-SE" dirty="0"/>
          </a:p>
          <a:p>
            <a:r>
              <a:rPr lang="sv-SE" dirty="0"/>
              <a:t>Hushållsel tillkommer i exemplen!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341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CCE6AF-0819-A9A4-CD43-661216F0A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30943"/>
            <a:ext cx="10515600" cy="988141"/>
          </a:xfrm>
        </p:spPr>
        <p:txBody>
          <a:bodyPr>
            <a:normAutofit/>
          </a:bodyPr>
          <a:lstStyle/>
          <a:p>
            <a:r>
              <a:rPr lang="sv-SE" dirty="0"/>
              <a:t>Ekonomi: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8E1D37-2F52-47BE-AD4A-EAF8E94DC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15846"/>
            <a:ext cx="10515600" cy="5132438"/>
          </a:xfrm>
        </p:spPr>
        <p:txBody>
          <a:bodyPr>
            <a:normAutofit/>
          </a:bodyPr>
          <a:lstStyle/>
          <a:p>
            <a:r>
              <a:rPr lang="sv-SE" dirty="0"/>
              <a:t>Kalkyl för totalkostnad (investering + energi) gjord i augusti 2023 av Lars Halvarsson, LR Revision.</a:t>
            </a:r>
          </a:p>
          <a:p>
            <a:r>
              <a:rPr lang="sv-SE" dirty="0"/>
              <a:t>Elpris totalt 2,72 kr/kWh, Fjärrvärme 1,02kr/kWh, Ränta 3% </a:t>
            </a:r>
          </a:p>
          <a:p>
            <a:r>
              <a:rPr lang="sv-SE" b="1" dirty="0"/>
              <a:t>Hushållsel tillkommer!</a:t>
            </a:r>
          </a:p>
          <a:p>
            <a:endParaRPr lang="sv-SE" b="1" dirty="0"/>
          </a:p>
          <a:p>
            <a:r>
              <a:rPr lang="sv-SE" dirty="0"/>
              <a:t>	Förslag 1	Förslag 2	Förslag 3	Energi idag:</a:t>
            </a:r>
          </a:p>
          <a:p>
            <a:r>
              <a:rPr lang="sv-SE" dirty="0"/>
              <a:t>2:a	2123:-		1917:-		1727:-		1697:-</a:t>
            </a:r>
          </a:p>
          <a:p>
            <a:endParaRPr lang="sv-SE" dirty="0"/>
          </a:p>
          <a:p>
            <a:r>
              <a:rPr lang="sv-SE" dirty="0"/>
              <a:t>3:a	2629:-		2375:-		2139:-		2073:-</a:t>
            </a:r>
          </a:p>
          <a:p>
            <a:endParaRPr lang="sv-SE" dirty="0"/>
          </a:p>
          <a:p>
            <a:r>
              <a:rPr lang="sv-SE" dirty="0"/>
              <a:t>4:a	3347:-		3023:-		2723:-		2639:-</a:t>
            </a:r>
          </a:p>
        </p:txBody>
      </p:sp>
    </p:spTree>
    <p:extLst>
      <p:ext uri="{BB962C8B-B14F-4D97-AF65-F5344CB8AC3E}">
        <p14:creationId xmlns:p14="http://schemas.microsoft.com/office/powerpoint/2010/main" val="3915238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095B2F-99C7-3E5F-C3C6-27F52557C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52501"/>
            <a:ext cx="10515600" cy="1428750"/>
          </a:xfrm>
        </p:spPr>
        <p:txBody>
          <a:bodyPr/>
          <a:lstStyle/>
          <a:p>
            <a:pPr algn="ctr"/>
            <a:r>
              <a:rPr lang="sv-SE" b="1" dirty="0"/>
              <a:t>Simulering av månadsavgift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5B2243-CB33-F8A8-D77C-55D01F92F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71751"/>
            <a:ext cx="10515600" cy="2533650"/>
          </a:xfrm>
        </p:spPr>
        <p:txBody>
          <a:bodyPr/>
          <a:lstStyle/>
          <a:p>
            <a:r>
              <a:rPr lang="sv-SE" sz="4400" dirty="0"/>
              <a:t>- </a:t>
            </a:r>
            <a:r>
              <a:rPr lang="sv-SE" sz="4400" b="1" dirty="0"/>
              <a:t>Ränta</a:t>
            </a:r>
          </a:p>
          <a:p>
            <a:r>
              <a:rPr lang="sv-SE" sz="4400" b="1" dirty="0"/>
              <a:t>- Elpris</a:t>
            </a:r>
          </a:p>
          <a:p>
            <a:r>
              <a:rPr lang="sv-SE" sz="4400" b="1" dirty="0"/>
              <a:t>- Fjärrvärmepris</a:t>
            </a:r>
          </a:p>
        </p:txBody>
      </p:sp>
    </p:spTree>
    <p:extLst>
      <p:ext uri="{BB962C8B-B14F-4D97-AF65-F5344CB8AC3E}">
        <p14:creationId xmlns:p14="http://schemas.microsoft.com/office/powerpoint/2010/main" val="2895280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FD4981-9E8E-3765-86A3-24CBE03B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4109"/>
            <a:ext cx="10515600" cy="942110"/>
          </a:xfrm>
        </p:spPr>
        <p:txBody>
          <a:bodyPr>
            <a:normAutofit fontScale="90000"/>
          </a:bodyPr>
          <a:lstStyle/>
          <a:p>
            <a:r>
              <a:rPr lang="sv-SE" sz="5300" dirty="0"/>
              <a:t>Framtidens Finnsnäs, en sammanfattning</a:t>
            </a:r>
            <a:r>
              <a:rPr lang="sv-SE" dirty="0"/>
              <a:t>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0F9E53-EC27-78EB-3542-BDDB2F1B8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474838"/>
            <a:ext cx="10515600" cy="5014451"/>
          </a:xfrm>
        </p:spPr>
        <p:txBody>
          <a:bodyPr>
            <a:normAutofit/>
          </a:bodyPr>
          <a:lstStyle/>
          <a:p>
            <a:r>
              <a:rPr lang="sv-SE" b="1" dirty="0"/>
              <a:t>Byte till likvärdigt system, förslag 1:</a:t>
            </a:r>
          </a:p>
          <a:p>
            <a:r>
              <a:rPr lang="sv-SE" dirty="0"/>
              <a:t>- Framtida elpris?</a:t>
            </a:r>
          </a:p>
          <a:p>
            <a:r>
              <a:rPr lang="sv-SE" dirty="0"/>
              <a:t>- Livslängd?</a:t>
            </a:r>
          </a:p>
          <a:p>
            <a:r>
              <a:rPr lang="sv-SE" dirty="0"/>
              <a:t>- Hur påverkas värdet på lägenheten?</a:t>
            </a:r>
          </a:p>
          <a:p>
            <a:endParaRPr lang="sv-SE" dirty="0"/>
          </a:p>
          <a:p>
            <a:r>
              <a:rPr lang="sv-SE" b="1" dirty="0"/>
              <a:t>Byte till centralvärme förslag 2 och 3:</a:t>
            </a:r>
          </a:p>
          <a:p>
            <a:r>
              <a:rPr lang="sv-SE" dirty="0"/>
              <a:t>- Framtida fjärrvärmepris?</a:t>
            </a:r>
          </a:p>
          <a:p>
            <a:r>
              <a:rPr lang="sv-SE" dirty="0"/>
              <a:t>- Lång livslängd!</a:t>
            </a:r>
          </a:p>
          <a:p>
            <a:r>
              <a:rPr lang="sv-SE" dirty="0"/>
              <a:t>- Lägre värmeförluster beroende på borttagningen av varmvattenberedare.</a:t>
            </a:r>
          </a:p>
          <a:p>
            <a:r>
              <a:rPr lang="sv-SE" dirty="0"/>
              <a:t>- Hur påverkas värdet på lägenheten?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6497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D6088E-A57E-56E9-EB8C-45FCC2DC9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5387"/>
            <a:ext cx="9144000" cy="1014813"/>
          </a:xfrm>
        </p:spPr>
        <p:txBody>
          <a:bodyPr>
            <a:normAutofit/>
          </a:bodyPr>
          <a:lstStyle/>
          <a:p>
            <a:r>
              <a:rPr lang="sv-SE" dirty="0"/>
              <a:t>Ordet är fritt!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12BE5CC-8E58-25D4-DE62-EF1B67783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912" y="1909970"/>
            <a:ext cx="9144000" cy="1655762"/>
          </a:xfrm>
        </p:spPr>
        <p:txBody>
          <a:bodyPr/>
          <a:lstStyle/>
          <a:p>
            <a:pPr algn="l"/>
            <a:r>
              <a:rPr lang="sv-SE" dirty="0"/>
              <a:t>- Frågor och svar samt synpunkter dokumenteras.</a:t>
            </a:r>
          </a:p>
          <a:p>
            <a:pPr algn="l"/>
            <a:r>
              <a:rPr lang="sv-SE" dirty="0"/>
              <a:t>- Sammanställning delas ut i brevlådan efter genomförda möten.</a:t>
            </a:r>
          </a:p>
          <a:p>
            <a:pPr algn="l"/>
            <a:r>
              <a:rPr lang="sv-SE" dirty="0"/>
              <a:t>- </a:t>
            </a:r>
          </a:p>
        </p:txBody>
      </p:sp>
    </p:spTree>
    <p:extLst>
      <p:ext uri="{BB962C8B-B14F-4D97-AF65-F5344CB8AC3E}">
        <p14:creationId xmlns:p14="http://schemas.microsoft.com/office/powerpoint/2010/main" val="418830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830128-39FE-BE74-74A6-DABFAEBE1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3479"/>
          </a:xfrm>
        </p:spPr>
        <p:txBody>
          <a:bodyPr/>
          <a:lstStyle/>
          <a:p>
            <a:pPr algn="ctr"/>
            <a:r>
              <a:rPr lang="sv-SE" dirty="0"/>
              <a:t>BRF Finnsnäshöjden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973EBE-3C19-C3C8-5348-4190FE14F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153"/>
            <a:ext cx="10515600" cy="461081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Nu behöver styrelsen få vägledning om hur vi ska gå vidare!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 Nytt möte för inriktningsbeslut med omröstning på föreningsstämma.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 Beslut och mandat till styrelsen.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 Genomförande.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141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CEBAA8-A23C-2C8C-943A-C6614321A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6619"/>
            <a:ext cx="9144000" cy="1219200"/>
          </a:xfrm>
        </p:spPr>
        <p:txBody>
          <a:bodyPr>
            <a:normAutofit/>
          </a:bodyPr>
          <a:lstStyle/>
          <a:p>
            <a:r>
              <a:rPr lang="sv-SE" dirty="0"/>
              <a:t>Styrelsens uppdrag: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895535-D73F-8C6A-64CE-4F95DF7EB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85819"/>
            <a:ext cx="9144000" cy="4211781"/>
          </a:xfrm>
        </p:spPr>
        <p:txBody>
          <a:bodyPr>
            <a:normAutofit/>
          </a:bodyPr>
          <a:lstStyle/>
          <a:p>
            <a:pPr algn="l"/>
            <a:r>
              <a:rPr lang="sv-SE" sz="3200" dirty="0"/>
              <a:t>* Styrelsen i en bostadsrättsförening är vald av                medlemmarna för att förvalta, underhålla och vid  behov förnya verksamheten för allas bästa.</a:t>
            </a:r>
          </a:p>
          <a:p>
            <a:pPr algn="l"/>
            <a:r>
              <a:rPr lang="sv-SE" sz="3200" dirty="0"/>
              <a:t>* Det innebär att styrelsen också måste försöka se in i framtiden.</a:t>
            </a:r>
          </a:p>
          <a:p>
            <a:pPr algn="l"/>
            <a:r>
              <a:rPr lang="sv-SE" sz="3200" dirty="0"/>
              <a:t>* En kristallkula hade varit önskvärd!</a:t>
            </a:r>
          </a:p>
          <a:p>
            <a:pPr algn="l"/>
            <a:r>
              <a:rPr lang="sv-SE" sz="3200" dirty="0"/>
              <a:t>* Detta mynnar ut i ”Värmeprojektet”.</a:t>
            </a:r>
          </a:p>
        </p:txBody>
      </p:sp>
    </p:spTree>
    <p:extLst>
      <p:ext uri="{BB962C8B-B14F-4D97-AF65-F5344CB8AC3E}">
        <p14:creationId xmlns:p14="http://schemas.microsoft.com/office/powerpoint/2010/main" val="151490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170894-AB97-E67D-BFFC-D472E9B9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57201"/>
            <a:ext cx="10515600" cy="1173480"/>
          </a:xfrm>
        </p:spPr>
        <p:txBody>
          <a:bodyPr>
            <a:normAutofit/>
          </a:bodyPr>
          <a:lstStyle/>
          <a:p>
            <a:r>
              <a:rPr lang="sv-SE" dirty="0"/>
              <a:t>Personer och företag i projektet: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C69897C-4212-09BE-BD22-498C2BC92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681"/>
            <a:ext cx="10515600" cy="4458969"/>
          </a:xfrm>
        </p:spPr>
        <p:txBody>
          <a:bodyPr>
            <a:normAutofit/>
          </a:bodyPr>
          <a:lstStyle/>
          <a:p>
            <a:r>
              <a:rPr lang="sv-SE" dirty="0"/>
              <a:t>- Styrelsen genom Kenneth Lindkvist och Lars-Erik Andersson</a:t>
            </a:r>
          </a:p>
          <a:p>
            <a:r>
              <a:rPr lang="sv-SE" dirty="0"/>
              <a:t>- </a:t>
            </a:r>
            <a:r>
              <a:rPr lang="sv-SE" dirty="0" err="1"/>
              <a:t>Bravida</a:t>
            </a:r>
            <a:endParaRPr lang="sv-SE" dirty="0"/>
          </a:p>
          <a:p>
            <a:r>
              <a:rPr lang="sv-SE" dirty="0"/>
              <a:t>- </a:t>
            </a:r>
            <a:r>
              <a:rPr lang="sv-SE" dirty="0" err="1"/>
              <a:t>Pemi</a:t>
            </a:r>
            <a:endParaRPr lang="sv-SE" dirty="0"/>
          </a:p>
          <a:p>
            <a:r>
              <a:rPr lang="sv-SE" dirty="0"/>
              <a:t>- JAVVS</a:t>
            </a:r>
          </a:p>
          <a:p>
            <a:r>
              <a:rPr lang="sv-SE" dirty="0"/>
              <a:t>- </a:t>
            </a:r>
            <a:r>
              <a:rPr lang="sv-SE" dirty="0" err="1"/>
              <a:t>Adven</a:t>
            </a:r>
            <a:endParaRPr lang="sv-SE" dirty="0"/>
          </a:p>
          <a:p>
            <a:r>
              <a:rPr lang="sv-SE" dirty="0"/>
              <a:t>- Sjöbergs Fjärrvärmeservice</a:t>
            </a:r>
          </a:p>
          <a:p>
            <a:r>
              <a:rPr lang="sv-SE" dirty="0"/>
              <a:t>- Annika Persson, Mora Kommun </a:t>
            </a:r>
          </a:p>
          <a:p>
            <a:r>
              <a:rPr lang="sv-SE" dirty="0"/>
              <a:t>- Anders Pers, Energikonsult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731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07D1CB-878A-6610-3486-EA3D3834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Förutsättningar och nuläge: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24F32B-271F-8FDA-A03C-266A6C100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- Luft/ elvärmesystem från 1989 som fortfarande fungerar.</a:t>
            </a:r>
          </a:p>
          <a:p>
            <a:pPr marL="0" indent="0">
              <a:buNone/>
            </a:pPr>
            <a:r>
              <a:rPr lang="sv-SE" dirty="0"/>
              <a:t>- Problem att hitta vissa reservdelar.</a:t>
            </a:r>
          </a:p>
          <a:p>
            <a:pPr marL="0" indent="0">
              <a:buNone/>
            </a:pPr>
            <a:r>
              <a:rPr lang="sv-SE" dirty="0"/>
              <a:t>- Kostnader för underhåll.</a:t>
            </a:r>
          </a:p>
          <a:p>
            <a:pPr marL="0" indent="0">
              <a:buNone/>
            </a:pPr>
            <a:r>
              <a:rPr lang="sv-SE" dirty="0"/>
              <a:t>- Elpriset!?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 Det är dock ingen panik!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- Frågor efter informationen!</a:t>
            </a:r>
          </a:p>
        </p:txBody>
      </p:sp>
    </p:spTree>
    <p:extLst>
      <p:ext uri="{BB962C8B-B14F-4D97-AF65-F5344CB8AC3E}">
        <p14:creationId xmlns:p14="http://schemas.microsoft.com/office/powerpoint/2010/main" val="275113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2027D0-ABEC-8569-67E6-FBA39E67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96241"/>
            <a:ext cx="10515600" cy="1325880"/>
          </a:xfrm>
        </p:spPr>
        <p:txBody>
          <a:bodyPr>
            <a:normAutofit/>
          </a:bodyPr>
          <a:lstStyle/>
          <a:p>
            <a:r>
              <a:rPr lang="sv-SE" dirty="0"/>
              <a:t>Olika undersökta lösningar: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B98946-1F5E-FE5F-050A-36D00072E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722121"/>
            <a:ext cx="10515600" cy="4739638"/>
          </a:xfrm>
        </p:spPr>
        <p:txBody>
          <a:bodyPr/>
          <a:lstStyle/>
          <a:p>
            <a:r>
              <a:rPr lang="sv-SE" dirty="0"/>
              <a:t>- Luftvärmepump luft / luft.</a:t>
            </a:r>
          </a:p>
          <a:p>
            <a:r>
              <a:rPr lang="sv-SE" dirty="0"/>
              <a:t>- Luftvärmepump luft / vatten.</a:t>
            </a:r>
          </a:p>
          <a:p>
            <a:r>
              <a:rPr lang="sv-SE" dirty="0"/>
              <a:t>- Berg/ markvärme.</a:t>
            </a:r>
          </a:p>
          <a:p>
            <a:r>
              <a:rPr lang="sv-SE" dirty="0"/>
              <a:t>- Byta till likvärdigt system som idag.</a:t>
            </a:r>
          </a:p>
          <a:p>
            <a:r>
              <a:rPr lang="sv-SE" dirty="0"/>
              <a:t>- Centralvärme (Fjärrvärme) med värmeväxlare och vattenslinga och luftburen                                             värme. Befintliga luftkanaler används för uppvärmning av lägenheten. </a:t>
            </a:r>
          </a:p>
          <a:p>
            <a:r>
              <a:rPr lang="sv-SE" dirty="0"/>
              <a:t>- Centralvärme (Fjärrvärme) med värmeväxlare och radiatorer för uppvärmning av lägenheten.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988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7E3959-959F-8625-C2C1-34D87F44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48930"/>
            <a:ext cx="10515600" cy="1268360"/>
          </a:xfrm>
        </p:spPr>
        <p:txBody>
          <a:bodyPr/>
          <a:lstStyle/>
          <a:p>
            <a:r>
              <a:rPr lang="sv-SE" dirty="0"/>
              <a:t>Utvärdering: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89A3C5-2EDE-AEB9-1F8F-6683AA9BC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17291"/>
            <a:ext cx="10515600" cy="4172360"/>
          </a:xfrm>
        </p:spPr>
        <p:txBody>
          <a:bodyPr>
            <a:normAutofit lnSpcReduction="10000"/>
          </a:bodyPr>
          <a:lstStyle/>
          <a:p>
            <a:r>
              <a:rPr lang="sv-SE" b="1" dirty="0"/>
              <a:t>Värmesystem som valts bort</a:t>
            </a:r>
            <a:r>
              <a:rPr lang="sv-SE" dirty="0"/>
              <a:t>:</a:t>
            </a:r>
          </a:p>
          <a:p>
            <a:r>
              <a:rPr lang="sv-SE" dirty="0"/>
              <a:t>- Olika former av luftvärmepumpar (84 stycken på området) har valts bort </a:t>
            </a:r>
            <a:r>
              <a:rPr lang="sv-SE" dirty="0" err="1"/>
              <a:t>pga</a:t>
            </a:r>
            <a:r>
              <a:rPr lang="sv-SE" dirty="0"/>
              <a:t> ljudnivå, livslängd, estetik samt servicebehov.</a:t>
            </a:r>
          </a:p>
          <a:p>
            <a:r>
              <a:rPr lang="sv-SE" dirty="0"/>
              <a:t>- Berg/ markvärme har valts bort </a:t>
            </a:r>
            <a:r>
              <a:rPr lang="sv-SE" dirty="0" err="1"/>
              <a:t>pga</a:t>
            </a:r>
            <a:r>
              <a:rPr lang="sv-SE" dirty="0"/>
              <a:t> markens beskaffenhet samt underhåll och          skötsel.</a:t>
            </a:r>
          </a:p>
          <a:p>
            <a:endParaRPr lang="sv-SE" dirty="0"/>
          </a:p>
          <a:p>
            <a:r>
              <a:rPr lang="sv-SE" b="1" dirty="0"/>
              <a:t>Styrelsen har på inrådan av konsulter valt att gå vidare med:</a:t>
            </a:r>
          </a:p>
          <a:p>
            <a:r>
              <a:rPr lang="sv-SE" dirty="0"/>
              <a:t>- Byta till likvärdigt system som idag.</a:t>
            </a:r>
          </a:p>
          <a:p>
            <a:r>
              <a:rPr lang="sv-SE" dirty="0"/>
              <a:t>- Centralvärme (Fjärrvärme) med vattenslinga och luftburen värme.</a:t>
            </a:r>
          </a:p>
          <a:p>
            <a:r>
              <a:rPr lang="sv-SE" dirty="0"/>
              <a:t>- Centralvärme (Fjärrvärme) med radiatorer.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593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F7489B-D9DE-B78F-CCB7-7E9CCE4A1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5691"/>
            <a:ext cx="10515600" cy="2271252"/>
          </a:xfrm>
        </p:spPr>
        <p:txBody>
          <a:bodyPr>
            <a:normAutofit fontScale="90000"/>
          </a:bodyPr>
          <a:lstStyle/>
          <a:p>
            <a:r>
              <a:rPr lang="sv-SE" dirty="0"/>
              <a:t>1. Byta till likvärdigt system som idag.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7BF586-3DE4-2CED-EB50-A50863BF8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97511"/>
            <a:ext cx="10515600" cy="3892140"/>
          </a:xfrm>
        </p:spPr>
        <p:txBody>
          <a:bodyPr/>
          <a:lstStyle/>
          <a:p>
            <a:r>
              <a:rPr lang="sv-SE" dirty="0"/>
              <a:t>- Nytt luft / el aggregat på samma plats i taket men med servicelucka på sidan.</a:t>
            </a:r>
          </a:p>
          <a:p>
            <a:r>
              <a:rPr lang="sv-SE" dirty="0"/>
              <a:t>- Innertaket i tvättstugan måste rivas.</a:t>
            </a:r>
          </a:p>
          <a:p>
            <a:r>
              <a:rPr lang="sv-SE" dirty="0"/>
              <a:t>- Synlig rördragning i taket.</a:t>
            </a:r>
          </a:p>
          <a:p>
            <a:r>
              <a:rPr lang="sv-SE" dirty="0"/>
              <a:t>- Kostnaden för el blir den samma som idag.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720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45BCB1-C702-38FB-0707-CCF1AB50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612844"/>
            <a:ext cx="10502900" cy="1702340"/>
          </a:xfrm>
        </p:spPr>
        <p:txBody>
          <a:bodyPr>
            <a:normAutofit fontScale="90000"/>
          </a:bodyPr>
          <a:lstStyle/>
          <a:p>
            <a:r>
              <a:rPr lang="sv-SE" dirty="0"/>
              <a:t>2. Centralvärme (Fjärrvärme) med vattenslinga istället för el-slinga.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F58422-D514-70A4-B13D-0B985A24C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492477"/>
            <a:ext cx="10515600" cy="4173794"/>
          </a:xfrm>
        </p:spPr>
        <p:txBody>
          <a:bodyPr>
            <a:normAutofit/>
          </a:bodyPr>
          <a:lstStyle/>
          <a:p>
            <a:r>
              <a:rPr lang="sv-SE" dirty="0"/>
              <a:t>- Fjärrvärmeledning dras fram från ”Knivfabriken” och fördelas in i varje lägenhet.</a:t>
            </a:r>
          </a:p>
          <a:p>
            <a:r>
              <a:rPr lang="sv-SE" dirty="0"/>
              <a:t>- Varmvattenberedaren tas bort och ersätts av värmeväxlare med varmvatten-funktion. </a:t>
            </a:r>
          </a:p>
          <a:p>
            <a:r>
              <a:rPr lang="sv-SE" dirty="0"/>
              <a:t>- Nuvarande el-luftvärme i taket byts till ett aggregat med vattenburen luftvärme.</a:t>
            </a:r>
          </a:p>
          <a:p>
            <a:r>
              <a:rPr lang="sv-SE" dirty="0"/>
              <a:t>- Befintliga luftkanaler används fortsättningsvis för uppvärmning av rummen.</a:t>
            </a:r>
          </a:p>
          <a:p>
            <a:r>
              <a:rPr lang="sv-SE" dirty="0"/>
              <a:t>- Innertaket i tvättstugan måste rivas.</a:t>
            </a:r>
          </a:p>
          <a:p>
            <a:r>
              <a:rPr lang="sv-SE" dirty="0"/>
              <a:t>- Synlig rördragning i taket.</a:t>
            </a:r>
          </a:p>
          <a:p>
            <a:r>
              <a:rPr lang="sv-SE" dirty="0"/>
              <a:t>- Kostnaden för energi gällande värme och varmvatten blir lägre.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4504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8BD4DD-40B8-4C7F-06C7-CD9570F7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5188"/>
            <a:ext cx="10515600" cy="1409255"/>
          </a:xfrm>
        </p:spPr>
        <p:txBody>
          <a:bodyPr>
            <a:normAutofit fontScale="90000"/>
          </a:bodyPr>
          <a:lstStyle/>
          <a:p>
            <a:r>
              <a:rPr lang="sv-SE" dirty="0"/>
              <a:t>3. Centralvärme (Fjärrvärme) med radiatorer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BDD185-C7E1-A501-14ED-ECF259FDE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984444"/>
            <a:ext cx="10515600" cy="4105208"/>
          </a:xfrm>
        </p:spPr>
        <p:txBody>
          <a:bodyPr>
            <a:normAutofit/>
          </a:bodyPr>
          <a:lstStyle/>
          <a:p>
            <a:r>
              <a:rPr lang="sv-SE" dirty="0"/>
              <a:t>- Fjärrvärmeledning dras fram från ”Knivfabriken” och fördelas in i varje lägenhet.</a:t>
            </a:r>
          </a:p>
          <a:p>
            <a:r>
              <a:rPr lang="sv-SE" dirty="0"/>
              <a:t>- Varmvattenberedaren tas bort och ersätts av värmeväxlare med varmvattenfunktion.</a:t>
            </a:r>
          </a:p>
          <a:p>
            <a:r>
              <a:rPr lang="sv-SE" dirty="0"/>
              <a:t>- Taket i tvättstugan behöver inte rivas</a:t>
            </a:r>
          </a:p>
          <a:p>
            <a:r>
              <a:rPr lang="sv-SE" dirty="0"/>
              <a:t>- Värmeaggregatet i taket stängs av helt, tystare!</a:t>
            </a:r>
          </a:p>
          <a:p>
            <a:r>
              <a:rPr lang="sv-SE" dirty="0"/>
              <a:t>- Radiatorer installeras i alla rum för uppvärmning av rummen.</a:t>
            </a:r>
          </a:p>
          <a:p>
            <a:r>
              <a:rPr lang="sv-SE" dirty="0"/>
              <a:t>- Möjlighet till olika temperatur i rummen.</a:t>
            </a:r>
          </a:p>
          <a:p>
            <a:r>
              <a:rPr lang="sv-SE" dirty="0"/>
              <a:t>- Installation med rördragning för radiatorerna i lägenheten. Se exempel!</a:t>
            </a:r>
          </a:p>
          <a:p>
            <a:r>
              <a:rPr lang="sv-SE" dirty="0"/>
              <a:t>- Kostnaden för energi gällande värme och varmvatten blir lägre.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912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</TotalTime>
  <Words>980</Words>
  <Application>Microsoft Office PowerPoint</Application>
  <PresentationFormat>Bredbild</PresentationFormat>
  <Paragraphs>139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BRF Finnsnäshöjden</vt:lpstr>
      <vt:lpstr>Styrelsens uppdrag:</vt:lpstr>
      <vt:lpstr>Personer och företag i projektet:</vt:lpstr>
      <vt:lpstr>Förutsättningar och nuläge:</vt:lpstr>
      <vt:lpstr>Olika undersökta lösningar:</vt:lpstr>
      <vt:lpstr>Utvärdering:</vt:lpstr>
      <vt:lpstr>1. Byta till likvärdigt system som idag. </vt:lpstr>
      <vt:lpstr>2. Centralvärme (Fjärrvärme) med vattenslinga istället för el-slinga.</vt:lpstr>
      <vt:lpstr>3. Centralvärme (Fjärrvärme) med radiatorer</vt:lpstr>
      <vt:lpstr>Ekonomi:</vt:lpstr>
      <vt:lpstr>Exempel: Totalkostnad för en 3:a</vt:lpstr>
      <vt:lpstr>Ekonomi: </vt:lpstr>
      <vt:lpstr>Simulering av månadsavgift</vt:lpstr>
      <vt:lpstr>Framtidens Finnsnäs, en sammanfattning:</vt:lpstr>
      <vt:lpstr>Ordet är fritt!</vt:lpstr>
      <vt:lpstr>BRF Finnsnäshöjden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Lars-Erik Andersson</dc:creator>
  <cp:lastModifiedBy>Andersson</cp:lastModifiedBy>
  <cp:revision>105</cp:revision>
  <dcterms:created xsi:type="dcterms:W3CDTF">2023-09-25T08:20:57Z</dcterms:created>
  <dcterms:modified xsi:type="dcterms:W3CDTF">2024-01-28T08:01:26Z</dcterms:modified>
</cp:coreProperties>
</file>